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6"/>
  </p:notesMasterIdLst>
  <p:sldIdLst>
    <p:sldId id="3789" r:id="rId13"/>
    <p:sldId id="3877" r:id="rId14"/>
    <p:sldId id="3778" r:id="rId15"/>
    <p:sldId id="3880" r:id="rId16"/>
    <p:sldId id="3776" r:id="rId17"/>
    <p:sldId id="3788" r:id="rId18"/>
    <p:sldId id="3879" r:id="rId19"/>
    <p:sldId id="3882" r:id="rId20"/>
    <p:sldId id="3887" r:id="rId21"/>
    <p:sldId id="3881" r:id="rId22"/>
    <p:sldId id="3883" r:id="rId23"/>
    <p:sldId id="3884" r:id="rId24"/>
    <p:sldId id="3886" r:id="rId25"/>
    <p:sldId id="3885" r:id="rId26"/>
    <p:sldId id="3689" r:id="rId27"/>
    <p:sldId id="3888" r:id="rId28"/>
    <p:sldId id="3891" r:id="rId29"/>
    <p:sldId id="3889" r:id="rId30"/>
    <p:sldId id="3890" r:id="rId31"/>
    <p:sldId id="3892" r:id="rId32"/>
    <p:sldId id="3839" r:id="rId33"/>
    <p:sldId id="3878"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07" autoAdjust="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4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675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323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50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03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212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00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44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204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78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23</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89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2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41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42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4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99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3DF677-B645-4642-A9A6-D3248F64B5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5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0467839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1"/>
            <a:ext cx="12192000" cy="620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3" name="AutoShape 10"/>
          <p:cNvSpPr>
            <a:spLocks noGrp="1" noChangeArrowheads="1"/>
          </p:cNvSpPr>
          <p:nvPr>
            <p:ph type="sldNum" sz="quarter" idx="10"/>
          </p:nvPr>
        </p:nvSpPr>
        <p:spPr>
          <a:ln/>
        </p:spPr>
        <p:txBody>
          <a:bodyPr/>
          <a:lstStyle>
            <a:lvl1pPr>
              <a:defRPr/>
            </a:lvl1pPr>
          </a:lstStyle>
          <a:p>
            <a:pPr>
              <a:defRPr/>
            </a:pPr>
            <a:fld id="{4B183079-D008-40BF-8689-C1BB6AA666B9}" type="slidenum">
              <a:rPr lang="fr-FR"/>
              <a:pPr>
                <a:defRPr/>
              </a:pPr>
              <a:t>‹#›</a:t>
            </a:fld>
            <a:endParaRPr lang="fr-FR"/>
          </a:p>
        </p:txBody>
      </p:sp>
    </p:spTree>
    <p:extLst>
      <p:ext uri="{BB962C8B-B14F-4D97-AF65-F5344CB8AC3E}">
        <p14:creationId xmlns:p14="http://schemas.microsoft.com/office/powerpoint/2010/main" val="30155405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25.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29.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28.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image" Target="../media/image24.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image" Target="../media/image24.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theme" Target="../theme/theme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image" Target="../media/image54.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image" Target="../media/image29.png"/><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theme" Target="../theme/theme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image" Target="../media/image29.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theme" Target="../theme/theme9.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928" r:id="rId35"/>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5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1"/>
            <a:ext cx="5073346" cy="1687042"/>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Configuring OEM interfaces</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306561173"/>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1217769"/>
          </a:xfrm>
        </p:spPr>
        <p:txBody>
          <a:bodyPr/>
          <a:lstStyle/>
          <a:p>
            <a:pPr marL="342900" indent="-342900">
              <a:buFont typeface="Arial" panose="020B0604020202020204" pitchFamily="34" charset="0"/>
              <a:buChar char="•"/>
            </a:pPr>
            <a:r>
              <a:rPr lang="en-US" dirty="0"/>
              <a:t>Check that Display9 is receiving CAN data from Core hub.</a:t>
            </a:r>
          </a:p>
          <a:p>
            <a:pPr marL="914400" lvl="2" indent="0">
              <a:buNone/>
            </a:pPr>
            <a:r>
              <a:rPr lang="en-US" sz="1600" dirty="0" err="1"/>
              <a:t>mosquitto_sub</a:t>
            </a:r>
            <a:r>
              <a:rPr lang="en-US" sz="1600" dirty="0"/>
              <a:t> -v -t “jigsaw/.local/bus/can_2/#”</a:t>
            </a:r>
          </a:p>
          <a:p>
            <a:pPr marL="914400" lvl="2" indent="0">
              <a:buNone/>
            </a:pPr>
            <a:endParaRPr lang="en-US" sz="1600" dirty="0"/>
          </a:p>
        </p:txBody>
      </p:sp>
      <p:sp>
        <p:nvSpPr>
          <p:cNvPr id="10" name="Rectangle: Rounded Corners 9">
            <a:extLst>
              <a:ext uri="{FF2B5EF4-FFF2-40B4-BE49-F238E27FC236}">
                <a16:creationId xmlns:a16="http://schemas.microsoft.com/office/drawing/2014/main" id="{648F1178-8826-4A0E-A4BF-AE50144189F7}"/>
              </a:ext>
            </a:extLst>
          </p:cNvPr>
          <p:cNvSpPr/>
          <p:nvPr/>
        </p:nvSpPr>
        <p:spPr>
          <a:xfrm>
            <a:off x="2837060" y="5034930"/>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11" name="Picture 10">
            <a:extLst>
              <a:ext uri="{FF2B5EF4-FFF2-40B4-BE49-F238E27FC236}">
                <a16:creationId xmlns:a16="http://schemas.microsoft.com/office/drawing/2014/main" id="{DF7175D6-9BC7-45AC-A321-E1D9F179129E}"/>
              </a:ext>
            </a:extLst>
          </p:cNvPr>
          <p:cNvPicPr>
            <a:picLocks noChangeAspect="1"/>
          </p:cNvPicPr>
          <p:nvPr/>
        </p:nvPicPr>
        <p:blipFill>
          <a:blip r:embed="rId3"/>
          <a:stretch>
            <a:fillRect/>
          </a:stretch>
        </p:blipFill>
        <p:spPr>
          <a:xfrm>
            <a:off x="2596231" y="3205778"/>
            <a:ext cx="1552792" cy="1086002"/>
          </a:xfrm>
          <a:prstGeom prst="rect">
            <a:avLst/>
          </a:prstGeom>
        </p:spPr>
      </p:pic>
      <p:cxnSp>
        <p:nvCxnSpPr>
          <p:cNvPr id="12" name="Straight Arrow Connector 11">
            <a:extLst>
              <a:ext uri="{FF2B5EF4-FFF2-40B4-BE49-F238E27FC236}">
                <a16:creationId xmlns:a16="http://schemas.microsoft.com/office/drawing/2014/main" id="{D7DA2DF8-081B-4A5E-B550-197FBF69BC97}"/>
              </a:ext>
            </a:extLst>
          </p:cNvPr>
          <p:cNvCxnSpPr>
            <a:stCxn id="11" idx="2"/>
            <a:endCxn id="10" idx="0"/>
          </p:cNvCxnSpPr>
          <p:nvPr/>
        </p:nvCxnSpPr>
        <p:spPr>
          <a:xfrm>
            <a:off x="3372627" y="4291780"/>
            <a:ext cx="0" cy="74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D9EFE7E-D0ED-4461-A1DB-1DA9C7968637}"/>
              </a:ext>
            </a:extLst>
          </p:cNvPr>
          <p:cNvPicPr>
            <a:picLocks noChangeAspect="1"/>
          </p:cNvPicPr>
          <p:nvPr/>
        </p:nvPicPr>
        <p:blipFill>
          <a:blip r:embed="rId4"/>
          <a:stretch>
            <a:fillRect/>
          </a:stretch>
        </p:blipFill>
        <p:spPr>
          <a:xfrm>
            <a:off x="6093540" y="1643319"/>
            <a:ext cx="5472818" cy="3283691"/>
          </a:xfrm>
          <a:prstGeom prst="rect">
            <a:avLst/>
          </a:prstGeom>
        </p:spPr>
      </p:pic>
    </p:spTree>
    <p:extLst>
      <p:ext uri="{BB962C8B-B14F-4D97-AF65-F5344CB8AC3E}">
        <p14:creationId xmlns:p14="http://schemas.microsoft.com/office/powerpoint/2010/main" val="42068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1217769"/>
          </a:xfrm>
        </p:spPr>
        <p:txBody>
          <a:bodyPr/>
          <a:lstStyle/>
          <a:p>
            <a:pPr marL="342900" indent="-342900">
              <a:buFont typeface="Arial" panose="020B0604020202020204" pitchFamily="34" charset="0"/>
              <a:buChar char="•"/>
            </a:pPr>
            <a:r>
              <a:rPr lang="en-US" dirty="0"/>
              <a:t>Check that Display9 is receiving CAN data from Core hub.</a:t>
            </a:r>
          </a:p>
          <a:p>
            <a:pPr marL="914400" lvl="2" indent="0">
              <a:buNone/>
            </a:pPr>
            <a:r>
              <a:rPr lang="en-US" sz="1600" dirty="0"/>
              <a:t>telnet </a:t>
            </a:r>
            <a:r>
              <a:rPr lang="en-US" sz="1600" dirty="0" err="1"/>
              <a:t>sensorbox</a:t>
            </a:r>
            <a:r>
              <a:rPr lang="en-US" sz="1600" dirty="0"/>
              <a:t> 40019</a:t>
            </a:r>
          </a:p>
          <a:p>
            <a:pPr marL="914400" lvl="2" indent="0">
              <a:buNone/>
            </a:pPr>
            <a:endParaRPr lang="en-US" sz="1600" dirty="0"/>
          </a:p>
        </p:txBody>
      </p:sp>
      <p:pic>
        <p:nvPicPr>
          <p:cNvPr id="4" name="Picture 3">
            <a:extLst>
              <a:ext uri="{FF2B5EF4-FFF2-40B4-BE49-F238E27FC236}">
                <a16:creationId xmlns:a16="http://schemas.microsoft.com/office/drawing/2014/main" id="{CC9EA445-1B4A-4B10-A30A-39D4D5A05EB0}"/>
              </a:ext>
            </a:extLst>
          </p:cNvPr>
          <p:cNvPicPr>
            <a:picLocks noChangeAspect="1"/>
          </p:cNvPicPr>
          <p:nvPr/>
        </p:nvPicPr>
        <p:blipFill>
          <a:blip r:embed="rId3"/>
          <a:stretch>
            <a:fillRect/>
          </a:stretch>
        </p:blipFill>
        <p:spPr>
          <a:xfrm>
            <a:off x="7161784" y="1024678"/>
            <a:ext cx="4277548" cy="4810637"/>
          </a:xfrm>
          <a:prstGeom prst="rect">
            <a:avLst/>
          </a:prstGeom>
        </p:spPr>
      </p:pic>
      <p:sp>
        <p:nvSpPr>
          <p:cNvPr id="10" name="Rectangle: Rounded Corners 9">
            <a:extLst>
              <a:ext uri="{FF2B5EF4-FFF2-40B4-BE49-F238E27FC236}">
                <a16:creationId xmlns:a16="http://schemas.microsoft.com/office/drawing/2014/main" id="{BD57E86C-DAAE-48D1-8379-29509F21D21B}"/>
              </a:ext>
            </a:extLst>
          </p:cNvPr>
          <p:cNvSpPr/>
          <p:nvPr/>
        </p:nvSpPr>
        <p:spPr>
          <a:xfrm>
            <a:off x="2837060" y="5034930"/>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11" name="Picture 10">
            <a:extLst>
              <a:ext uri="{FF2B5EF4-FFF2-40B4-BE49-F238E27FC236}">
                <a16:creationId xmlns:a16="http://schemas.microsoft.com/office/drawing/2014/main" id="{3FBA2712-1D22-4A75-A039-5CD323A5807C}"/>
              </a:ext>
            </a:extLst>
          </p:cNvPr>
          <p:cNvPicPr>
            <a:picLocks noChangeAspect="1"/>
          </p:cNvPicPr>
          <p:nvPr/>
        </p:nvPicPr>
        <p:blipFill>
          <a:blip r:embed="rId4"/>
          <a:stretch>
            <a:fillRect/>
          </a:stretch>
        </p:blipFill>
        <p:spPr>
          <a:xfrm>
            <a:off x="2596231" y="3205778"/>
            <a:ext cx="1552792" cy="1086002"/>
          </a:xfrm>
          <a:prstGeom prst="rect">
            <a:avLst/>
          </a:prstGeom>
        </p:spPr>
      </p:pic>
      <p:cxnSp>
        <p:nvCxnSpPr>
          <p:cNvPr id="12" name="Straight Arrow Connector 11">
            <a:extLst>
              <a:ext uri="{FF2B5EF4-FFF2-40B4-BE49-F238E27FC236}">
                <a16:creationId xmlns:a16="http://schemas.microsoft.com/office/drawing/2014/main" id="{E90A7977-C6D0-4F90-B97C-A6CE00EF51CF}"/>
              </a:ext>
            </a:extLst>
          </p:cNvPr>
          <p:cNvCxnSpPr>
            <a:stCxn id="11" idx="2"/>
            <a:endCxn id="10" idx="0"/>
          </p:cNvCxnSpPr>
          <p:nvPr/>
        </p:nvCxnSpPr>
        <p:spPr>
          <a:xfrm>
            <a:off x="3372627" y="4291780"/>
            <a:ext cx="0" cy="74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578417" y="1259950"/>
            <a:ext cx="7165991" cy="940770"/>
          </a:xfrm>
        </p:spPr>
        <p:txBody>
          <a:bodyPr/>
          <a:lstStyle/>
          <a:p>
            <a:pPr marL="342900" indent="-342900">
              <a:buFont typeface="Arial" panose="020B0604020202020204" pitchFamily="34" charset="0"/>
              <a:buChar char="•"/>
            </a:pPr>
            <a:r>
              <a:rPr lang="en-US" dirty="0"/>
              <a:t>Check that JAMS is loading OEM interface configurations.</a:t>
            </a:r>
          </a:p>
          <a:p>
            <a:pPr marL="914400" lvl="2" indent="0">
              <a:buNone/>
            </a:pPr>
            <a:r>
              <a:rPr lang="en-US" sz="1600" dirty="0"/>
              <a:t>JAMS&gt;objects</a:t>
            </a:r>
          </a:p>
          <a:p>
            <a:pPr marL="914400" lvl="2" indent="0">
              <a:buNone/>
            </a:pPr>
            <a:r>
              <a:rPr lang="en-US" sz="1600" dirty="0"/>
              <a:t>JAMS&gt;bundles</a:t>
            </a:r>
          </a:p>
        </p:txBody>
      </p:sp>
      <p:pic>
        <p:nvPicPr>
          <p:cNvPr id="10" name="Picture 9">
            <a:extLst>
              <a:ext uri="{FF2B5EF4-FFF2-40B4-BE49-F238E27FC236}">
                <a16:creationId xmlns:a16="http://schemas.microsoft.com/office/drawing/2014/main" id="{D7E20A5F-6DF5-4F68-A5BE-181C43928389}"/>
              </a:ext>
            </a:extLst>
          </p:cNvPr>
          <p:cNvPicPr>
            <a:picLocks noChangeAspect="1"/>
          </p:cNvPicPr>
          <p:nvPr/>
        </p:nvPicPr>
        <p:blipFill>
          <a:blip r:embed="rId3"/>
          <a:stretch>
            <a:fillRect/>
          </a:stretch>
        </p:blipFill>
        <p:spPr>
          <a:xfrm>
            <a:off x="1671368" y="2437985"/>
            <a:ext cx="8849264" cy="3464848"/>
          </a:xfrm>
          <a:prstGeom prst="rect">
            <a:avLst/>
          </a:prstGeom>
        </p:spPr>
      </p:pic>
    </p:spTree>
    <p:extLst>
      <p:ext uri="{BB962C8B-B14F-4D97-AF65-F5344CB8AC3E}">
        <p14:creationId xmlns:p14="http://schemas.microsoft.com/office/powerpoint/2010/main" val="151694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932050"/>
          </a:xfrm>
        </p:spPr>
        <p:txBody>
          <a:bodyPr/>
          <a:lstStyle/>
          <a:p>
            <a:pPr marL="342900" indent="-342900">
              <a:buFont typeface="Arial" panose="020B0604020202020204" pitchFamily="34" charset="0"/>
              <a:buChar char="•"/>
            </a:pPr>
            <a:r>
              <a:rPr lang="en-US" dirty="0"/>
              <a:t>Check that JAMS is receiving data from OEM interface.</a:t>
            </a:r>
          </a:p>
          <a:p>
            <a:pPr marL="914400" lvl="2" indent="0">
              <a:buNone/>
            </a:pPr>
            <a:r>
              <a:rPr lang="en-US" sz="1600" dirty="0"/>
              <a:t>JAMS&gt;enable can_2</a:t>
            </a:r>
          </a:p>
        </p:txBody>
      </p:sp>
      <p:pic>
        <p:nvPicPr>
          <p:cNvPr id="4" name="Picture 3">
            <a:extLst>
              <a:ext uri="{FF2B5EF4-FFF2-40B4-BE49-F238E27FC236}">
                <a16:creationId xmlns:a16="http://schemas.microsoft.com/office/drawing/2014/main" id="{DC58C925-BCEB-4367-9C60-0E9934BFF052}"/>
              </a:ext>
            </a:extLst>
          </p:cNvPr>
          <p:cNvPicPr>
            <a:picLocks noChangeAspect="1"/>
          </p:cNvPicPr>
          <p:nvPr/>
        </p:nvPicPr>
        <p:blipFill>
          <a:blip r:embed="rId3"/>
          <a:stretch>
            <a:fillRect/>
          </a:stretch>
        </p:blipFill>
        <p:spPr>
          <a:xfrm>
            <a:off x="7493367" y="1019833"/>
            <a:ext cx="3880650" cy="5042053"/>
          </a:xfrm>
          <a:prstGeom prst="rect">
            <a:avLst/>
          </a:prstGeom>
        </p:spPr>
      </p:pic>
      <p:pic>
        <p:nvPicPr>
          <p:cNvPr id="6" name="Picture 5">
            <a:extLst>
              <a:ext uri="{FF2B5EF4-FFF2-40B4-BE49-F238E27FC236}">
                <a16:creationId xmlns:a16="http://schemas.microsoft.com/office/drawing/2014/main" id="{9966B1D5-278B-44FD-9DBD-AD17D32AB56A}"/>
              </a:ext>
            </a:extLst>
          </p:cNvPr>
          <p:cNvPicPr>
            <a:picLocks noChangeAspect="1"/>
          </p:cNvPicPr>
          <p:nvPr/>
        </p:nvPicPr>
        <p:blipFill>
          <a:blip r:embed="rId4"/>
          <a:stretch>
            <a:fillRect/>
          </a:stretch>
        </p:blipFill>
        <p:spPr>
          <a:xfrm>
            <a:off x="3858197" y="3636243"/>
            <a:ext cx="1280855" cy="834045"/>
          </a:xfrm>
          <a:prstGeom prst="rect">
            <a:avLst/>
          </a:prstGeom>
        </p:spPr>
      </p:pic>
      <p:sp>
        <p:nvSpPr>
          <p:cNvPr id="8" name="Rectangle: Rounded Corners 7">
            <a:extLst>
              <a:ext uri="{FF2B5EF4-FFF2-40B4-BE49-F238E27FC236}">
                <a16:creationId xmlns:a16="http://schemas.microsoft.com/office/drawing/2014/main" id="{2374C8B9-F6F1-4B7E-8A05-EB1505B3DE7C}"/>
              </a:ext>
            </a:extLst>
          </p:cNvPr>
          <p:cNvSpPr/>
          <p:nvPr/>
        </p:nvSpPr>
        <p:spPr>
          <a:xfrm>
            <a:off x="1746704" y="3791857"/>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9" name="Straight Arrow Connector 8">
            <a:extLst>
              <a:ext uri="{FF2B5EF4-FFF2-40B4-BE49-F238E27FC236}">
                <a16:creationId xmlns:a16="http://schemas.microsoft.com/office/drawing/2014/main" id="{74BDA0F3-0919-4E1B-956D-E401013C8E03}"/>
              </a:ext>
            </a:extLst>
          </p:cNvPr>
          <p:cNvCxnSpPr>
            <a:stCxn id="8" idx="3"/>
            <a:endCxn id="6" idx="1"/>
          </p:cNvCxnSpPr>
          <p:nvPr/>
        </p:nvCxnSpPr>
        <p:spPr>
          <a:xfrm>
            <a:off x="2817838" y="4037245"/>
            <a:ext cx="1040359" cy="1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0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932050"/>
          </a:xfrm>
        </p:spPr>
        <p:txBody>
          <a:bodyPr/>
          <a:lstStyle/>
          <a:p>
            <a:pPr marL="342900" indent="-342900">
              <a:buFont typeface="Arial" panose="020B0604020202020204" pitchFamily="34" charset="0"/>
              <a:buChar char="•"/>
            </a:pPr>
            <a:r>
              <a:rPr lang="en-US" dirty="0"/>
              <a:t>Check that JAMS is reading and translating data from OEM interface.</a:t>
            </a:r>
          </a:p>
          <a:p>
            <a:pPr marL="914400" lvl="2" indent="0">
              <a:buNone/>
            </a:pPr>
            <a:r>
              <a:rPr lang="en-US" sz="1600" dirty="0"/>
              <a:t>JAMS&gt;</a:t>
            </a:r>
            <a:r>
              <a:rPr lang="en-US" sz="1600" dirty="0" err="1"/>
              <a:t>plmiv</a:t>
            </a:r>
            <a:r>
              <a:rPr lang="en-US" sz="1600" dirty="0"/>
              <a:t> sensors</a:t>
            </a:r>
          </a:p>
        </p:txBody>
      </p:sp>
      <p:pic>
        <p:nvPicPr>
          <p:cNvPr id="5" name="Picture 4">
            <a:extLst>
              <a:ext uri="{FF2B5EF4-FFF2-40B4-BE49-F238E27FC236}">
                <a16:creationId xmlns:a16="http://schemas.microsoft.com/office/drawing/2014/main" id="{EFEC3CC0-1144-4C63-92AA-0D04B3FF5733}"/>
              </a:ext>
            </a:extLst>
          </p:cNvPr>
          <p:cNvPicPr>
            <a:picLocks noChangeAspect="1"/>
          </p:cNvPicPr>
          <p:nvPr/>
        </p:nvPicPr>
        <p:blipFill>
          <a:blip r:embed="rId3"/>
          <a:stretch>
            <a:fillRect/>
          </a:stretch>
        </p:blipFill>
        <p:spPr>
          <a:xfrm>
            <a:off x="7339365" y="1019833"/>
            <a:ext cx="3988240" cy="4941452"/>
          </a:xfrm>
          <a:prstGeom prst="rect">
            <a:avLst/>
          </a:prstGeom>
        </p:spPr>
      </p:pic>
      <p:pic>
        <p:nvPicPr>
          <p:cNvPr id="8" name="Picture 7">
            <a:extLst>
              <a:ext uri="{FF2B5EF4-FFF2-40B4-BE49-F238E27FC236}">
                <a16:creationId xmlns:a16="http://schemas.microsoft.com/office/drawing/2014/main" id="{66202D96-0D68-408D-864F-74AD329ECB8A}"/>
              </a:ext>
            </a:extLst>
          </p:cNvPr>
          <p:cNvPicPr>
            <a:picLocks noChangeAspect="1"/>
          </p:cNvPicPr>
          <p:nvPr/>
        </p:nvPicPr>
        <p:blipFill>
          <a:blip r:embed="rId4"/>
          <a:stretch>
            <a:fillRect/>
          </a:stretch>
        </p:blipFill>
        <p:spPr>
          <a:xfrm>
            <a:off x="3858198" y="3636243"/>
            <a:ext cx="1280855" cy="834045"/>
          </a:xfrm>
          <a:prstGeom prst="rect">
            <a:avLst/>
          </a:prstGeom>
        </p:spPr>
      </p:pic>
      <p:sp>
        <p:nvSpPr>
          <p:cNvPr id="9" name="Rectangle: Rounded Corners 8">
            <a:extLst>
              <a:ext uri="{FF2B5EF4-FFF2-40B4-BE49-F238E27FC236}">
                <a16:creationId xmlns:a16="http://schemas.microsoft.com/office/drawing/2014/main" id="{6AD695B4-F32C-4E98-B771-6A61895078A2}"/>
              </a:ext>
            </a:extLst>
          </p:cNvPr>
          <p:cNvSpPr/>
          <p:nvPr/>
        </p:nvSpPr>
        <p:spPr>
          <a:xfrm>
            <a:off x="1746705" y="3791857"/>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0" name="Straight Arrow Connector 9">
            <a:extLst>
              <a:ext uri="{FF2B5EF4-FFF2-40B4-BE49-F238E27FC236}">
                <a16:creationId xmlns:a16="http://schemas.microsoft.com/office/drawing/2014/main" id="{4C545BA7-A4AD-4F1B-8FE9-43257A35E77F}"/>
              </a:ext>
            </a:extLst>
          </p:cNvPr>
          <p:cNvCxnSpPr>
            <a:stCxn id="9" idx="3"/>
            <a:endCxn id="8" idx="1"/>
          </p:cNvCxnSpPr>
          <p:nvPr/>
        </p:nvCxnSpPr>
        <p:spPr>
          <a:xfrm>
            <a:off x="2817839" y="4037245"/>
            <a:ext cx="1040359" cy="1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1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1217769"/>
          </a:xfrm>
        </p:spPr>
        <p:txBody>
          <a:bodyPr/>
          <a:lstStyle/>
          <a:p>
            <a:pPr marL="342900" indent="-342900">
              <a:buFont typeface="Arial" panose="020B0604020202020204" pitchFamily="34" charset="0"/>
              <a:buChar char="•"/>
            </a:pPr>
            <a:r>
              <a:rPr lang="en-US" dirty="0"/>
              <a:t>Check that Serial port in Core hub is receiving raw data from OEM interface.</a:t>
            </a:r>
          </a:p>
          <a:p>
            <a:pPr marL="914400" lvl="2" indent="0">
              <a:buNone/>
            </a:pPr>
            <a:r>
              <a:rPr lang="en-US" sz="1600" dirty="0" err="1"/>
              <a:t>sudo</a:t>
            </a:r>
            <a:r>
              <a:rPr lang="en-US" sz="1600" dirty="0"/>
              <a:t> cat /dev/ttyExtS1</a:t>
            </a:r>
          </a:p>
          <a:p>
            <a:pPr marL="914400" lvl="2" indent="0">
              <a:buNone/>
            </a:pPr>
            <a:endParaRPr lang="en-US" sz="1600" dirty="0"/>
          </a:p>
        </p:txBody>
      </p:sp>
      <p:pic>
        <p:nvPicPr>
          <p:cNvPr id="8" name="Picture 7">
            <a:extLst>
              <a:ext uri="{FF2B5EF4-FFF2-40B4-BE49-F238E27FC236}">
                <a16:creationId xmlns:a16="http://schemas.microsoft.com/office/drawing/2014/main" id="{A509CFE4-FD84-4D3D-BE1A-DD912B9D5CF5}"/>
              </a:ext>
            </a:extLst>
          </p:cNvPr>
          <p:cNvPicPr>
            <a:picLocks noChangeAspect="1"/>
          </p:cNvPicPr>
          <p:nvPr/>
        </p:nvPicPr>
        <p:blipFill>
          <a:blip r:embed="rId3"/>
          <a:stretch>
            <a:fillRect/>
          </a:stretch>
        </p:blipFill>
        <p:spPr>
          <a:xfrm>
            <a:off x="5655699" y="3162642"/>
            <a:ext cx="6224152" cy="1217769"/>
          </a:xfrm>
          <a:prstGeom prst="rect">
            <a:avLst/>
          </a:prstGeom>
        </p:spPr>
      </p:pic>
      <p:pic>
        <p:nvPicPr>
          <p:cNvPr id="10" name="Picture 9">
            <a:extLst>
              <a:ext uri="{FF2B5EF4-FFF2-40B4-BE49-F238E27FC236}">
                <a16:creationId xmlns:a16="http://schemas.microsoft.com/office/drawing/2014/main" id="{536E0B4B-6E78-4D24-A793-10DE85ADCBBA}"/>
              </a:ext>
            </a:extLst>
          </p:cNvPr>
          <p:cNvPicPr>
            <a:picLocks noChangeAspect="1"/>
          </p:cNvPicPr>
          <p:nvPr/>
        </p:nvPicPr>
        <p:blipFill>
          <a:blip r:embed="rId4"/>
          <a:stretch>
            <a:fillRect/>
          </a:stretch>
        </p:blipFill>
        <p:spPr>
          <a:xfrm>
            <a:off x="952043" y="4543865"/>
            <a:ext cx="1070940" cy="749001"/>
          </a:xfrm>
          <a:prstGeom prst="rect">
            <a:avLst/>
          </a:prstGeom>
        </p:spPr>
      </p:pic>
      <p:pic>
        <p:nvPicPr>
          <p:cNvPr id="11" name="Picture 10" descr="A picture containing indoor, yellow, several&#10;&#10;Description automatically generated">
            <a:extLst>
              <a:ext uri="{FF2B5EF4-FFF2-40B4-BE49-F238E27FC236}">
                <a16:creationId xmlns:a16="http://schemas.microsoft.com/office/drawing/2014/main" id="{80A0365A-BA33-432D-A0DF-E78462B897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2534" y="3172186"/>
            <a:ext cx="1651853" cy="1238890"/>
          </a:xfrm>
          <a:prstGeom prst="rect">
            <a:avLst/>
          </a:prstGeom>
        </p:spPr>
      </p:pic>
      <p:pic>
        <p:nvPicPr>
          <p:cNvPr id="12" name="Picture 11">
            <a:extLst>
              <a:ext uri="{FF2B5EF4-FFF2-40B4-BE49-F238E27FC236}">
                <a16:creationId xmlns:a16="http://schemas.microsoft.com/office/drawing/2014/main" id="{4016F9BC-31BD-40C8-8788-A09CA5EE65E4}"/>
              </a:ext>
            </a:extLst>
          </p:cNvPr>
          <p:cNvPicPr>
            <a:picLocks noChangeAspect="1"/>
          </p:cNvPicPr>
          <p:nvPr/>
        </p:nvPicPr>
        <p:blipFill>
          <a:blip r:embed="rId6"/>
          <a:stretch>
            <a:fillRect/>
          </a:stretch>
        </p:blipFill>
        <p:spPr>
          <a:xfrm>
            <a:off x="1250071" y="3372545"/>
            <a:ext cx="2038211" cy="1025825"/>
          </a:xfrm>
          <a:prstGeom prst="rect">
            <a:avLst/>
          </a:prstGeom>
        </p:spPr>
      </p:pic>
    </p:spTree>
    <p:extLst>
      <p:ext uri="{BB962C8B-B14F-4D97-AF65-F5344CB8AC3E}">
        <p14:creationId xmlns:p14="http://schemas.microsoft.com/office/powerpoint/2010/main" val="24378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1217769"/>
          </a:xfrm>
        </p:spPr>
        <p:txBody>
          <a:bodyPr/>
          <a:lstStyle/>
          <a:p>
            <a:pPr marL="342900" indent="-342900">
              <a:buFont typeface="Arial" panose="020B0604020202020204" pitchFamily="34" charset="0"/>
              <a:buChar char="•"/>
            </a:pPr>
            <a:r>
              <a:rPr lang="en-US" dirty="0"/>
              <a:t>Check that Display9 is receiving data from Core hub.</a:t>
            </a:r>
          </a:p>
          <a:p>
            <a:pPr marL="914400" lvl="2" indent="0">
              <a:buNone/>
            </a:pPr>
            <a:r>
              <a:rPr lang="en-US" sz="1600" dirty="0" err="1"/>
              <a:t>mosquitto_sub</a:t>
            </a:r>
            <a:r>
              <a:rPr lang="en-US" sz="1600" dirty="0"/>
              <a:t> -v -t “jigsaw/.local/bus/Serial1/#”</a:t>
            </a:r>
          </a:p>
          <a:p>
            <a:pPr marL="914400" lvl="2" indent="0">
              <a:buNone/>
            </a:pPr>
            <a:endParaRPr lang="en-US" sz="1600" dirty="0"/>
          </a:p>
        </p:txBody>
      </p:sp>
      <p:pic>
        <p:nvPicPr>
          <p:cNvPr id="4" name="Picture 3">
            <a:extLst>
              <a:ext uri="{FF2B5EF4-FFF2-40B4-BE49-F238E27FC236}">
                <a16:creationId xmlns:a16="http://schemas.microsoft.com/office/drawing/2014/main" id="{C8D73FFE-BCFF-4CF3-9121-D2AA8D41DA9D}"/>
              </a:ext>
            </a:extLst>
          </p:cNvPr>
          <p:cNvPicPr>
            <a:picLocks noChangeAspect="1"/>
          </p:cNvPicPr>
          <p:nvPr/>
        </p:nvPicPr>
        <p:blipFill>
          <a:blip r:embed="rId3"/>
          <a:stretch>
            <a:fillRect/>
          </a:stretch>
        </p:blipFill>
        <p:spPr>
          <a:xfrm>
            <a:off x="6112041" y="1317911"/>
            <a:ext cx="5582532" cy="4222178"/>
          </a:xfrm>
          <a:prstGeom prst="rect">
            <a:avLst/>
          </a:prstGeom>
        </p:spPr>
      </p:pic>
      <p:sp>
        <p:nvSpPr>
          <p:cNvPr id="8" name="Rectangle: Rounded Corners 7">
            <a:extLst>
              <a:ext uri="{FF2B5EF4-FFF2-40B4-BE49-F238E27FC236}">
                <a16:creationId xmlns:a16="http://schemas.microsoft.com/office/drawing/2014/main" id="{2ECADB05-8A4F-4A22-BC37-74FD0D22C2CD}"/>
              </a:ext>
            </a:extLst>
          </p:cNvPr>
          <p:cNvSpPr/>
          <p:nvPr/>
        </p:nvSpPr>
        <p:spPr>
          <a:xfrm>
            <a:off x="2837060" y="5034930"/>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9" name="Picture 8">
            <a:extLst>
              <a:ext uri="{FF2B5EF4-FFF2-40B4-BE49-F238E27FC236}">
                <a16:creationId xmlns:a16="http://schemas.microsoft.com/office/drawing/2014/main" id="{877BF47F-B64F-4CEC-8ECD-956E309A83BC}"/>
              </a:ext>
            </a:extLst>
          </p:cNvPr>
          <p:cNvPicPr>
            <a:picLocks noChangeAspect="1"/>
          </p:cNvPicPr>
          <p:nvPr/>
        </p:nvPicPr>
        <p:blipFill>
          <a:blip r:embed="rId4"/>
          <a:stretch>
            <a:fillRect/>
          </a:stretch>
        </p:blipFill>
        <p:spPr>
          <a:xfrm>
            <a:off x="2596231" y="3205778"/>
            <a:ext cx="1552792" cy="1086002"/>
          </a:xfrm>
          <a:prstGeom prst="rect">
            <a:avLst/>
          </a:prstGeom>
        </p:spPr>
      </p:pic>
      <p:cxnSp>
        <p:nvCxnSpPr>
          <p:cNvPr id="10" name="Straight Arrow Connector 9">
            <a:extLst>
              <a:ext uri="{FF2B5EF4-FFF2-40B4-BE49-F238E27FC236}">
                <a16:creationId xmlns:a16="http://schemas.microsoft.com/office/drawing/2014/main" id="{D63FCB76-604B-45D4-B752-C1A194D54DFF}"/>
              </a:ext>
            </a:extLst>
          </p:cNvPr>
          <p:cNvCxnSpPr>
            <a:stCxn id="9" idx="2"/>
            <a:endCxn id="8" idx="0"/>
          </p:cNvCxnSpPr>
          <p:nvPr/>
        </p:nvCxnSpPr>
        <p:spPr>
          <a:xfrm>
            <a:off x="3372627" y="4291780"/>
            <a:ext cx="0" cy="74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4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99187" y="1195450"/>
            <a:ext cx="6508103" cy="735987"/>
          </a:xfrm>
        </p:spPr>
        <p:txBody>
          <a:bodyPr/>
          <a:lstStyle/>
          <a:p>
            <a:pPr marL="342900" indent="-342900">
              <a:buFont typeface="Arial" panose="020B0604020202020204" pitchFamily="34" charset="0"/>
              <a:buChar char="•"/>
            </a:pPr>
            <a:r>
              <a:rPr lang="en-US" dirty="0"/>
              <a:t>Check that Display9 is receiving data from Core hub.</a:t>
            </a:r>
          </a:p>
          <a:p>
            <a:pPr marL="914400" lvl="2" indent="0">
              <a:buNone/>
            </a:pPr>
            <a:r>
              <a:rPr lang="en-US" sz="1600" dirty="0"/>
              <a:t>telnet </a:t>
            </a:r>
            <a:r>
              <a:rPr lang="en-US" sz="1600" dirty="0" err="1"/>
              <a:t>sensorbox</a:t>
            </a:r>
            <a:r>
              <a:rPr lang="en-US" sz="1600" dirty="0"/>
              <a:t> 4436</a:t>
            </a:r>
          </a:p>
          <a:p>
            <a:pPr marL="914400" lvl="2" indent="0">
              <a:buNone/>
            </a:pPr>
            <a:endParaRPr lang="en-US" sz="1600" dirty="0"/>
          </a:p>
        </p:txBody>
      </p:sp>
      <p:pic>
        <p:nvPicPr>
          <p:cNvPr id="5" name="Picture 4">
            <a:extLst>
              <a:ext uri="{FF2B5EF4-FFF2-40B4-BE49-F238E27FC236}">
                <a16:creationId xmlns:a16="http://schemas.microsoft.com/office/drawing/2014/main" id="{3FF940B4-A6B7-418D-8E17-58EC94240D48}"/>
              </a:ext>
            </a:extLst>
          </p:cNvPr>
          <p:cNvPicPr>
            <a:picLocks noChangeAspect="1"/>
          </p:cNvPicPr>
          <p:nvPr/>
        </p:nvPicPr>
        <p:blipFill>
          <a:blip r:embed="rId3"/>
          <a:stretch>
            <a:fillRect/>
          </a:stretch>
        </p:blipFill>
        <p:spPr>
          <a:xfrm>
            <a:off x="2500604" y="2631543"/>
            <a:ext cx="9065754" cy="2023218"/>
          </a:xfrm>
          <a:prstGeom prst="rect">
            <a:avLst/>
          </a:prstGeom>
        </p:spPr>
      </p:pic>
      <p:sp>
        <p:nvSpPr>
          <p:cNvPr id="8" name="Rectangle: Rounded Corners 7">
            <a:extLst>
              <a:ext uri="{FF2B5EF4-FFF2-40B4-BE49-F238E27FC236}">
                <a16:creationId xmlns:a16="http://schemas.microsoft.com/office/drawing/2014/main" id="{BD9010AF-D75E-42C8-A3AE-14AE77A68A69}"/>
              </a:ext>
            </a:extLst>
          </p:cNvPr>
          <p:cNvSpPr/>
          <p:nvPr/>
        </p:nvSpPr>
        <p:spPr>
          <a:xfrm>
            <a:off x="1011514" y="4393801"/>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9" name="Picture 8">
            <a:extLst>
              <a:ext uri="{FF2B5EF4-FFF2-40B4-BE49-F238E27FC236}">
                <a16:creationId xmlns:a16="http://schemas.microsoft.com/office/drawing/2014/main" id="{D71A1502-4CDA-4BB4-A420-19DC91E5D230}"/>
              </a:ext>
            </a:extLst>
          </p:cNvPr>
          <p:cNvPicPr>
            <a:picLocks noChangeAspect="1"/>
          </p:cNvPicPr>
          <p:nvPr/>
        </p:nvPicPr>
        <p:blipFill>
          <a:blip r:embed="rId4"/>
          <a:stretch>
            <a:fillRect/>
          </a:stretch>
        </p:blipFill>
        <p:spPr>
          <a:xfrm>
            <a:off x="770685" y="2512423"/>
            <a:ext cx="1552792" cy="1086002"/>
          </a:xfrm>
          <a:prstGeom prst="rect">
            <a:avLst/>
          </a:prstGeom>
        </p:spPr>
      </p:pic>
      <p:cxnSp>
        <p:nvCxnSpPr>
          <p:cNvPr id="10" name="Straight Arrow Connector 9">
            <a:extLst>
              <a:ext uri="{FF2B5EF4-FFF2-40B4-BE49-F238E27FC236}">
                <a16:creationId xmlns:a16="http://schemas.microsoft.com/office/drawing/2014/main" id="{019CD13A-AB2B-49AA-87F4-E92E88B06D9C}"/>
              </a:ext>
            </a:extLst>
          </p:cNvPr>
          <p:cNvCxnSpPr>
            <a:stCxn id="9" idx="2"/>
            <a:endCxn id="8" idx="0"/>
          </p:cNvCxnSpPr>
          <p:nvPr/>
        </p:nvCxnSpPr>
        <p:spPr>
          <a:xfrm>
            <a:off x="1547081" y="3598425"/>
            <a:ext cx="0" cy="79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23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154644"/>
            <a:ext cx="9055360" cy="961027"/>
          </a:xfrm>
        </p:spPr>
        <p:txBody>
          <a:bodyPr/>
          <a:lstStyle/>
          <a:p>
            <a:pPr marL="342900" indent="-342900">
              <a:buFont typeface="Arial" panose="020B0604020202020204" pitchFamily="34" charset="0"/>
              <a:buChar char="•"/>
            </a:pPr>
            <a:r>
              <a:rPr lang="en-US" dirty="0"/>
              <a:t>Check that JAMS is loading OEM interface configurations.</a:t>
            </a:r>
          </a:p>
          <a:p>
            <a:pPr marL="914400" lvl="2" indent="0">
              <a:buNone/>
            </a:pPr>
            <a:r>
              <a:rPr lang="en-US" sz="1600" dirty="0"/>
              <a:t>JAMS&gt;objects</a:t>
            </a:r>
          </a:p>
          <a:p>
            <a:pPr marL="914400" lvl="2" indent="0">
              <a:buNone/>
            </a:pPr>
            <a:r>
              <a:rPr lang="en-US" sz="1600" dirty="0"/>
              <a:t>JAMS&gt;bundles</a:t>
            </a:r>
          </a:p>
          <a:p>
            <a:pPr marL="914400" lvl="2" indent="0">
              <a:buNone/>
            </a:pPr>
            <a:endParaRPr lang="en-US" sz="1600" dirty="0"/>
          </a:p>
        </p:txBody>
      </p:sp>
      <p:pic>
        <p:nvPicPr>
          <p:cNvPr id="4" name="Picture 3">
            <a:extLst>
              <a:ext uri="{FF2B5EF4-FFF2-40B4-BE49-F238E27FC236}">
                <a16:creationId xmlns:a16="http://schemas.microsoft.com/office/drawing/2014/main" id="{6CA7E2E7-456E-4201-99EB-57E9270A8DB6}"/>
              </a:ext>
            </a:extLst>
          </p:cNvPr>
          <p:cNvPicPr>
            <a:picLocks noChangeAspect="1"/>
          </p:cNvPicPr>
          <p:nvPr/>
        </p:nvPicPr>
        <p:blipFill>
          <a:blip r:embed="rId3"/>
          <a:stretch>
            <a:fillRect/>
          </a:stretch>
        </p:blipFill>
        <p:spPr>
          <a:xfrm>
            <a:off x="625641" y="2303993"/>
            <a:ext cx="10987941" cy="3580565"/>
          </a:xfrm>
          <a:prstGeom prst="rect">
            <a:avLst/>
          </a:prstGeom>
        </p:spPr>
      </p:pic>
    </p:spTree>
    <p:extLst>
      <p:ext uri="{BB962C8B-B14F-4D97-AF65-F5344CB8AC3E}">
        <p14:creationId xmlns:p14="http://schemas.microsoft.com/office/powerpoint/2010/main" val="3636658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625642" y="1234810"/>
            <a:ext cx="6694715" cy="655051"/>
          </a:xfrm>
        </p:spPr>
        <p:txBody>
          <a:bodyPr/>
          <a:lstStyle/>
          <a:p>
            <a:pPr marL="342900" indent="-342900">
              <a:buFont typeface="Arial" panose="020B0604020202020204" pitchFamily="34" charset="0"/>
              <a:buChar char="•"/>
            </a:pPr>
            <a:r>
              <a:rPr lang="en-US" dirty="0"/>
              <a:t>Check that JAMS is receiving data from OEM interface.</a:t>
            </a:r>
          </a:p>
          <a:p>
            <a:pPr marL="914400" lvl="2" indent="0">
              <a:buNone/>
            </a:pPr>
            <a:r>
              <a:rPr lang="en-US" sz="1600" dirty="0"/>
              <a:t>JAMS&gt;ping vims</a:t>
            </a:r>
          </a:p>
        </p:txBody>
      </p:sp>
      <p:pic>
        <p:nvPicPr>
          <p:cNvPr id="4" name="Picture 3">
            <a:extLst>
              <a:ext uri="{FF2B5EF4-FFF2-40B4-BE49-F238E27FC236}">
                <a16:creationId xmlns:a16="http://schemas.microsoft.com/office/drawing/2014/main" id="{C5B6F307-3C9A-47A6-BE80-F0AA2ED915C1}"/>
              </a:ext>
            </a:extLst>
          </p:cNvPr>
          <p:cNvPicPr>
            <a:picLocks noChangeAspect="1"/>
          </p:cNvPicPr>
          <p:nvPr/>
        </p:nvPicPr>
        <p:blipFill>
          <a:blip r:embed="rId3"/>
          <a:stretch>
            <a:fillRect/>
          </a:stretch>
        </p:blipFill>
        <p:spPr>
          <a:xfrm>
            <a:off x="6197613" y="2863936"/>
            <a:ext cx="5415970" cy="1130128"/>
          </a:xfrm>
          <a:prstGeom prst="rect">
            <a:avLst/>
          </a:prstGeom>
        </p:spPr>
      </p:pic>
      <p:pic>
        <p:nvPicPr>
          <p:cNvPr id="8" name="Picture 7">
            <a:extLst>
              <a:ext uri="{FF2B5EF4-FFF2-40B4-BE49-F238E27FC236}">
                <a16:creationId xmlns:a16="http://schemas.microsoft.com/office/drawing/2014/main" id="{918DED44-EF7F-41C4-8D86-82E1C8E8BD34}"/>
              </a:ext>
            </a:extLst>
          </p:cNvPr>
          <p:cNvPicPr>
            <a:picLocks noChangeAspect="1"/>
          </p:cNvPicPr>
          <p:nvPr/>
        </p:nvPicPr>
        <p:blipFill>
          <a:blip r:embed="rId4"/>
          <a:stretch>
            <a:fillRect/>
          </a:stretch>
        </p:blipFill>
        <p:spPr>
          <a:xfrm>
            <a:off x="3782666" y="3015094"/>
            <a:ext cx="1280855" cy="834045"/>
          </a:xfrm>
          <a:prstGeom prst="rect">
            <a:avLst/>
          </a:prstGeom>
        </p:spPr>
      </p:pic>
      <p:sp>
        <p:nvSpPr>
          <p:cNvPr id="9" name="Rectangle: Rounded Corners 8">
            <a:extLst>
              <a:ext uri="{FF2B5EF4-FFF2-40B4-BE49-F238E27FC236}">
                <a16:creationId xmlns:a16="http://schemas.microsoft.com/office/drawing/2014/main" id="{582137A4-D95D-47CE-A75E-03D12FBF4048}"/>
              </a:ext>
            </a:extLst>
          </p:cNvPr>
          <p:cNvSpPr/>
          <p:nvPr/>
        </p:nvSpPr>
        <p:spPr>
          <a:xfrm>
            <a:off x="1671173" y="3170708"/>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0" name="Straight Arrow Connector 9">
            <a:extLst>
              <a:ext uri="{FF2B5EF4-FFF2-40B4-BE49-F238E27FC236}">
                <a16:creationId xmlns:a16="http://schemas.microsoft.com/office/drawing/2014/main" id="{425E1A87-15A8-4805-A767-038CEBC91AA3}"/>
              </a:ext>
            </a:extLst>
          </p:cNvPr>
          <p:cNvCxnSpPr>
            <a:stCxn id="9" idx="3"/>
            <a:endCxn id="8" idx="1"/>
          </p:cNvCxnSpPr>
          <p:nvPr/>
        </p:nvCxnSpPr>
        <p:spPr>
          <a:xfrm>
            <a:off x="2742307" y="3416096"/>
            <a:ext cx="1040359" cy="1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1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424732"/>
          </a:xfrm>
        </p:spPr>
        <p:txBody>
          <a:bodyPr vert="horz" wrap="square" lIns="0" tIns="45720" rIns="0" bIns="45720" rtlCol="0" anchor="t">
            <a:spAutoFit/>
          </a:bodyPr>
          <a:lstStyle/>
          <a:p>
            <a:r>
              <a:rPr lang="en-GB" sz="2400" dirty="0">
                <a:latin typeface="Arial"/>
                <a:cs typeface="Arial"/>
              </a:rPr>
              <a:t>This session shows how to configure OEM interfaces in OP Pro.</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endParaRPr>
          </a:p>
          <a:p>
            <a:pPr fontAlgn="base"/>
            <a:r>
              <a:rPr lang="en-GB" sz="2000" dirty="0">
                <a:latin typeface="Arial"/>
                <a:cs typeface="Arial"/>
              </a:rPr>
              <a:t>where to find and how to load the xml OEM interfaces configuration files.</a:t>
            </a:r>
          </a:p>
          <a:p>
            <a:pPr marL="0" indent="0" rtl="0" fontAlgn="base">
              <a:lnSpc>
                <a:spcPct val="90000"/>
              </a:lnSpc>
              <a:buNone/>
            </a:pPr>
            <a:endParaRPr lang="en-GB" sz="2000" dirty="0"/>
          </a:p>
          <a:p>
            <a:pPr fontAlgn="base"/>
            <a:r>
              <a:rPr lang="en-GB" sz="2000" dirty="0">
                <a:latin typeface="Arial"/>
                <a:cs typeface="Arial"/>
              </a:rPr>
              <a:t>know how to enable OP Pro OEM related features.</a:t>
            </a:r>
          </a:p>
          <a:p>
            <a:pPr marL="0" indent="0" rtl="0" fontAlgn="base">
              <a:lnSpc>
                <a:spcPct val="90000"/>
              </a:lnSpc>
              <a:buNone/>
            </a:pPr>
            <a:endParaRPr lang="en-GB" sz="2000" dirty="0"/>
          </a:p>
          <a:p>
            <a:pPr fontAlgn="base"/>
            <a:r>
              <a:rPr lang="en-GB" sz="2000" dirty="0">
                <a:latin typeface="Arial"/>
                <a:cs typeface="Arial"/>
              </a:rPr>
              <a:t>Know how to troubleshoot OEM interfaces.</a:t>
            </a: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226175" y="1905204"/>
            <a:ext cx="5356225"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Serial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932050"/>
          </a:xfrm>
        </p:spPr>
        <p:txBody>
          <a:bodyPr/>
          <a:lstStyle/>
          <a:p>
            <a:pPr marL="342900" indent="-342900">
              <a:buFont typeface="Arial" panose="020B0604020202020204" pitchFamily="34" charset="0"/>
              <a:buChar char="•"/>
            </a:pPr>
            <a:r>
              <a:rPr lang="en-US" dirty="0"/>
              <a:t>Check that JAMS is receiving and translating data from OEM interface.</a:t>
            </a:r>
          </a:p>
          <a:p>
            <a:pPr marL="914400" lvl="2" indent="0">
              <a:buNone/>
            </a:pPr>
            <a:r>
              <a:rPr lang="en-US" sz="1600" dirty="0"/>
              <a:t>JAMS&gt;vims sensors</a:t>
            </a:r>
          </a:p>
        </p:txBody>
      </p:sp>
      <p:pic>
        <p:nvPicPr>
          <p:cNvPr id="4" name="Picture 3">
            <a:extLst>
              <a:ext uri="{FF2B5EF4-FFF2-40B4-BE49-F238E27FC236}">
                <a16:creationId xmlns:a16="http://schemas.microsoft.com/office/drawing/2014/main" id="{6DF28A77-FF83-4C4E-AA31-9216AE1863DB}"/>
              </a:ext>
            </a:extLst>
          </p:cNvPr>
          <p:cNvPicPr>
            <a:picLocks noChangeAspect="1"/>
          </p:cNvPicPr>
          <p:nvPr/>
        </p:nvPicPr>
        <p:blipFill>
          <a:blip r:embed="rId3"/>
          <a:stretch>
            <a:fillRect/>
          </a:stretch>
        </p:blipFill>
        <p:spPr>
          <a:xfrm>
            <a:off x="6719874" y="2327588"/>
            <a:ext cx="4982270" cy="3153215"/>
          </a:xfrm>
          <a:prstGeom prst="rect">
            <a:avLst/>
          </a:prstGeom>
        </p:spPr>
      </p:pic>
      <p:pic>
        <p:nvPicPr>
          <p:cNvPr id="8" name="Picture 7">
            <a:extLst>
              <a:ext uri="{FF2B5EF4-FFF2-40B4-BE49-F238E27FC236}">
                <a16:creationId xmlns:a16="http://schemas.microsoft.com/office/drawing/2014/main" id="{EB51893D-501E-43F4-A80F-E90F90C941F7}"/>
              </a:ext>
            </a:extLst>
          </p:cNvPr>
          <p:cNvPicPr>
            <a:picLocks noChangeAspect="1"/>
          </p:cNvPicPr>
          <p:nvPr/>
        </p:nvPicPr>
        <p:blipFill>
          <a:blip r:embed="rId4"/>
          <a:stretch>
            <a:fillRect/>
          </a:stretch>
        </p:blipFill>
        <p:spPr>
          <a:xfrm>
            <a:off x="3782666" y="3556270"/>
            <a:ext cx="1280855" cy="834045"/>
          </a:xfrm>
          <a:prstGeom prst="rect">
            <a:avLst/>
          </a:prstGeom>
        </p:spPr>
      </p:pic>
      <p:sp>
        <p:nvSpPr>
          <p:cNvPr id="9" name="Rectangle: Rounded Corners 8">
            <a:extLst>
              <a:ext uri="{FF2B5EF4-FFF2-40B4-BE49-F238E27FC236}">
                <a16:creationId xmlns:a16="http://schemas.microsoft.com/office/drawing/2014/main" id="{6E16FCE3-5EE7-4C9B-8F16-07C52F33A0FF}"/>
              </a:ext>
            </a:extLst>
          </p:cNvPr>
          <p:cNvSpPr/>
          <p:nvPr/>
        </p:nvSpPr>
        <p:spPr>
          <a:xfrm>
            <a:off x="1671173" y="3711884"/>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cxnSp>
        <p:nvCxnSpPr>
          <p:cNvPr id="10" name="Straight Arrow Connector 9">
            <a:extLst>
              <a:ext uri="{FF2B5EF4-FFF2-40B4-BE49-F238E27FC236}">
                <a16:creationId xmlns:a16="http://schemas.microsoft.com/office/drawing/2014/main" id="{A979FFA5-ED5D-4E9B-B035-4B873A04BC4B}"/>
              </a:ext>
            </a:extLst>
          </p:cNvPr>
          <p:cNvCxnSpPr>
            <a:stCxn id="9" idx="3"/>
            <a:endCxn id="8" idx="1"/>
          </p:cNvCxnSpPr>
          <p:nvPr/>
        </p:nvCxnSpPr>
        <p:spPr>
          <a:xfrm>
            <a:off x="2742307" y="3957272"/>
            <a:ext cx="1040359" cy="1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17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Configuring OEM Interfaces - 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tx1"/>
              </a:solidFill>
              <a:latin typeface="Arial"/>
              <a:cs typeface="Arial"/>
            </a:endParaRPr>
          </a:p>
        </p:txBody>
      </p:sp>
    </p:spTree>
    <p:extLst>
      <p:ext uri="{BB962C8B-B14F-4D97-AF65-F5344CB8AC3E}">
        <p14:creationId xmlns:p14="http://schemas.microsoft.com/office/powerpoint/2010/main" val="145803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Configuring OEM Interfaces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17558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Configuring OEM Interfaces</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145311"/>
            <a:ext cx="7440674" cy="2153059"/>
          </a:xfrm>
        </p:spPr>
        <p:txBody>
          <a:bodyPr/>
          <a:lstStyle/>
          <a:p>
            <a:pPr>
              <a:lnSpc>
                <a:spcPct val="100000"/>
              </a:lnSpc>
              <a:spcAft>
                <a:spcPts val="600"/>
              </a:spcAft>
            </a:pPr>
            <a:r>
              <a:rPr lang="en-GB" sz="2000" dirty="0"/>
              <a:t>Load sensor configurations for OEM interface using xml files in</a:t>
            </a:r>
          </a:p>
          <a:p>
            <a:pPr marL="450850" lvl="2" indent="0">
              <a:lnSpc>
                <a:spcPct val="100000"/>
              </a:lnSpc>
              <a:spcAft>
                <a:spcPts val="600"/>
              </a:spcAft>
              <a:buNone/>
            </a:pPr>
            <a:r>
              <a:rPr lang="en-GB" dirty="0"/>
              <a:t>/opt/Jigsaw/xml/</a:t>
            </a:r>
          </a:p>
          <a:p>
            <a:pPr>
              <a:lnSpc>
                <a:spcPct val="100000"/>
              </a:lnSpc>
              <a:spcAft>
                <a:spcPts val="600"/>
              </a:spcAft>
            </a:pPr>
            <a:r>
              <a:rPr lang="en-GB" sz="2000" dirty="0"/>
              <a:t>and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PlmII.xml</a:t>
            </a:r>
          </a:p>
          <a:p>
            <a:pPr>
              <a:lnSpc>
                <a:spcPct val="100000"/>
              </a:lnSpc>
              <a:spcAft>
                <a:spcPts val="600"/>
              </a:spcAft>
            </a:pPr>
            <a:endParaRPr lang="en-AU" dirty="0"/>
          </a:p>
        </p:txBody>
      </p:sp>
      <p:pic>
        <p:nvPicPr>
          <p:cNvPr id="5" name="Picture 4">
            <a:extLst>
              <a:ext uri="{FF2B5EF4-FFF2-40B4-BE49-F238E27FC236}">
                <a16:creationId xmlns:a16="http://schemas.microsoft.com/office/drawing/2014/main" id="{310CF655-8298-4490-8428-0181A51AED63}"/>
              </a:ext>
            </a:extLst>
          </p:cNvPr>
          <p:cNvPicPr>
            <a:picLocks noChangeAspect="1"/>
          </p:cNvPicPr>
          <p:nvPr/>
        </p:nvPicPr>
        <p:blipFill>
          <a:blip r:embed="rId3"/>
          <a:stretch>
            <a:fillRect/>
          </a:stretch>
        </p:blipFill>
        <p:spPr>
          <a:xfrm>
            <a:off x="3653077" y="3100053"/>
            <a:ext cx="4933069" cy="2612636"/>
          </a:xfrm>
          <a:prstGeom prst="rect">
            <a:avLst/>
          </a:prstGeom>
        </p:spPr>
      </p:pic>
    </p:spTree>
    <p:extLst>
      <p:ext uri="{BB962C8B-B14F-4D97-AF65-F5344CB8AC3E}">
        <p14:creationId xmlns:p14="http://schemas.microsoft.com/office/powerpoint/2010/main" val="303889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0" y="1070811"/>
            <a:ext cx="6027823" cy="5014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1">
                  <a:lumMod val="65000"/>
                  <a:lumOff val="3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25642" y="246443"/>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BAF6195A-4A5F-26B0-5CEF-8731783D22E9}"/>
              </a:ext>
            </a:extLst>
          </p:cNvPr>
          <p:cNvSpPr>
            <a:spLocks noGrp="1"/>
          </p:cNvSpPr>
          <p:nvPr>
            <p:ph type="title"/>
          </p:nvPr>
        </p:nvSpPr>
        <p:spPr/>
        <p:txBody>
          <a:bodyPr/>
          <a:lstStyle/>
          <a:p>
            <a:r>
              <a:rPr lang="en-AU" dirty="0"/>
              <a:t>Configuring OEM Interfaces</a:t>
            </a:r>
          </a:p>
        </p:txBody>
      </p:sp>
      <p:sp>
        <p:nvSpPr>
          <p:cNvPr id="10" name="Content Placeholder 9">
            <a:extLst>
              <a:ext uri="{FF2B5EF4-FFF2-40B4-BE49-F238E27FC236}">
                <a16:creationId xmlns:a16="http://schemas.microsoft.com/office/drawing/2014/main" id="{07C97B1C-05E7-D258-1174-968CC884117B}"/>
              </a:ext>
            </a:extLst>
          </p:cNvPr>
          <p:cNvSpPr>
            <a:spLocks noGrp="1"/>
          </p:cNvSpPr>
          <p:nvPr>
            <p:ph sz="quarter" idx="21"/>
          </p:nvPr>
        </p:nvSpPr>
        <p:spPr>
          <a:xfrm>
            <a:off x="625640" y="1145311"/>
            <a:ext cx="5644531" cy="2153059"/>
          </a:xfrm>
        </p:spPr>
        <p:txBody>
          <a:bodyPr/>
          <a:lstStyle/>
          <a:p>
            <a:pPr>
              <a:lnSpc>
                <a:spcPct val="100000"/>
              </a:lnSpc>
              <a:spcAft>
                <a:spcPts val="600"/>
              </a:spcAft>
            </a:pPr>
            <a:r>
              <a:rPr lang="en-GB" sz="2000" dirty="0"/>
              <a:t>Load sensor configurations for OEM interface using xml files in</a:t>
            </a:r>
          </a:p>
          <a:p>
            <a:pPr marL="450850" lvl="2" indent="0">
              <a:lnSpc>
                <a:spcPct val="100000"/>
              </a:lnSpc>
              <a:spcAft>
                <a:spcPts val="600"/>
              </a:spcAft>
              <a:buNone/>
            </a:pPr>
            <a:r>
              <a:rPr lang="en-GB" dirty="0"/>
              <a:t>/opt/Jigsaw/xml/</a:t>
            </a:r>
          </a:p>
          <a:p>
            <a:pPr>
              <a:lnSpc>
                <a:spcPct val="100000"/>
              </a:lnSpc>
              <a:spcAft>
                <a:spcPts val="600"/>
              </a:spcAft>
            </a:pPr>
            <a:r>
              <a:rPr lang="en-GB" sz="2000" dirty="0"/>
              <a:t>and running </a:t>
            </a:r>
            <a:r>
              <a:rPr lang="en-GB" sz="2000" dirty="0" err="1"/>
              <a:t>xml_loader</a:t>
            </a:r>
            <a:r>
              <a:rPr lang="en-GB" sz="2000" dirty="0"/>
              <a:t> Tool</a:t>
            </a:r>
          </a:p>
          <a:p>
            <a:pPr marL="450850" lvl="2" indent="0">
              <a:lnSpc>
                <a:spcPct val="100000"/>
              </a:lnSpc>
              <a:spcAft>
                <a:spcPts val="600"/>
              </a:spcAft>
              <a:buNone/>
            </a:pPr>
            <a:r>
              <a:rPr lang="en-GB" dirty="0"/>
              <a:t>/opt/Jigsaw/Tools/</a:t>
            </a:r>
            <a:r>
              <a:rPr lang="en-GB" dirty="0" err="1"/>
              <a:t>xml_loader</a:t>
            </a:r>
            <a:r>
              <a:rPr lang="en-GB" dirty="0"/>
              <a:t> -database </a:t>
            </a:r>
            <a:r>
              <a:rPr lang="en-GB" dirty="0" err="1"/>
              <a:t>jmineops</a:t>
            </a:r>
            <a:r>
              <a:rPr lang="en-GB" dirty="0"/>
              <a:t> PlmII.xml</a:t>
            </a:r>
          </a:p>
          <a:p>
            <a:pPr>
              <a:lnSpc>
                <a:spcPct val="100000"/>
              </a:lnSpc>
              <a:spcAft>
                <a:spcPts val="600"/>
              </a:spcAft>
            </a:pPr>
            <a:endParaRPr lang="en-AU" dirty="0"/>
          </a:p>
        </p:txBody>
      </p:sp>
      <p:pic>
        <p:nvPicPr>
          <p:cNvPr id="11" name="Picture 10">
            <a:extLst>
              <a:ext uri="{FF2B5EF4-FFF2-40B4-BE49-F238E27FC236}">
                <a16:creationId xmlns:a16="http://schemas.microsoft.com/office/drawing/2014/main" id="{88323748-664F-4E7C-849C-D36369D92193}"/>
              </a:ext>
            </a:extLst>
          </p:cNvPr>
          <p:cNvPicPr>
            <a:picLocks noChangeAspect="1"/>
          </p:cNvPicPr>
          <p:nvPr/>
        </p:nvPicPr>
        <p:blipFill>
          <a:blip r:embed="rId3"/>
          <a:stretch>
            <a:fillRect/>
          </a:stretch>
        </p:blipFill>
        <p:spPr>
          <a:xfrm>
            <a:off x="6235991" y="1205368"/>
            <a:ext cx="5330369" cy="4345559"/>
          </a:xfrm>
          <a:prstGeom prst="rect">
            <a:avLst/>
          </a:prstGeom>
        </p:spPr>
      </p:pic>
    </p:spTree>
    <p:extLst>
      <p:ext uri="{BB962C8B-B14F-4D97-AF65-F5344CB8AC3E}">
        <p14:creationId xmlns:p14="http://schemas.microsoft.com/office/powerpoint/2010/main" val="259721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07CE4BE-64C4-7889-927A-D2515E393936}"/>
              </a:ext>
            </a:extLst>
          </p:cNvPr>
          <p:cNvSpPr>
            <a:spLocks noGrp="1"/>
          </p:cNvSpPr>
          <p:nvPr>
            <p:ph type="body" sz="quarter" idx="20"/>
          </p:nvPr>
        </p:nvSpPr>
        <p:spPr>
          <a:xfrm>
            <a:off x="609601" y="1019833"/>
            <a:ext cx="10972800" cy="369332"/>
          </a:xfrm>
        </p:spPr>
        <p:txBody>
          <a:bodyPr/>
          <a:lstStyle/>
          <a:p>
            <a:r>
              <a:rPr lang="en-US" dirty="0"/>
              <a:t>Add Sensor Type and Select Enable in Sensor Configs view to active a sensor in OP Pro.</a:t>
            </a:r>
          </a:p>
        </p:txBody>
      </p:sp>
      <p:pic>
        <p:nvPicPr>
          <p:cNvPr id="4" name="Picture 3">
            <a:extLst>
              <a:ext uri="{FF2B5EF4-FFF2-40B4-BE49-F238E27FC236}">
                <a16:creationId xmlns:a16="http://schemas.microsoft.com/office/drawing/2014/main" id="{B7512D98-483C-4040-AB39-048D4DD702AB}"/>
              </a:ext>
            </a:extLst>
          </p:cNvPr>
          <p:cNvPicPr>
            <a:picLocks noChangeAspect="1"/>
          </p:cNvPicPr>
          <p:nvPr/>
        </p:nvPicPr>
        <p:blipFill>
          <a:blip r:embed="rId3"/>
          <a:stretch>
            <a:fillRect/>
          </a:stretch>
        </p:blipFill>
        <p:spPr>
          <a:xfrm>
            <a:off x="3173508" y="1524000"/>
            <a:ext cx="5844984" cy="4354513"/>
          </a:xfrm>
          <a:prstGeom prst="rect">
            <a:avLst/>
          </a:prstGeom>
          <a:noFill/>
        </p:spPr>
      </p:pic>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8" name="Subtitle 2">
            <a:extLst>
              <a:ext uri="{FF2B5EF4-FFF2-40B4-BE49-F238E27FC236}">
                <a16:creationId xmlns:a16="http://schemas.microsoft.com/office/drawing/2014/main" id="{DC28EC55-9B81-43B1-B5A5-75F61437231C}"/>
              </a:ext>
            </a:extLst>
          </p:cNvPr>
          <p:cNvSpPr txBox="1">
            <a:spLocks/>
          </p:cNvSpPr>
          <p:nvPr/>
        </p:nvSpPr>
        <p:spPr>
          <a:xfrm>
            <a:off x="602030" y="247989"/>
            <a:ext cx="10987940" cy="59576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AU" sz="2400" b="0" i="1" u="none" strike="noStrike" kern="1200" cap="none" spc="0" normalizeH="0" baseline="0" noProof="0">
              <a:ln>
                <a:noFill/>
              </a:ln>
              <a:solidFill>
                <a:srgbClr val="0097BA">
                  <a:lumMod val="75000"/>
                </a:srgbClr>
              </a:solidFill>
              <a:effectLst/>
              <a:uLnTx/>
              <a:uFillTx/>
              <a:latin typeface="Arial"/>
              <a:ea typeface="+mn-ea"/>
              <a:cs typeface="+mn-cs"/>
            </a:endParaRPr>
          </a:p>
        </p:txBody>
      </p:sp>
      <p:sp>
        <p:nvSpPr>
          <p:cNvPr id="6" name="Title 5">
            <a:extLst>
              <a:ext uri="{FF2B5EF4-FFF2-40B4-BE49-F238E27FC236}">
                <a16:creationId xmlns:a16="http://schemas.microsoft.com/office/drawing/2014/main" id="{64C441F2-BAA1-4E40-8D33-FA67B504E9A1}"/>
              </a:ext>
            </a:extLst>
          </p:cNvPr>
          <p:cNvSpPr>
            <a:spLocks noGrp="1"/>
          </p:cNvSpPr>
          <p:nvPr>
            <p:ph type="title"/>
          </p:nvPr>
        </p:nvSpPr>
        <p:spPr/>
        <p:txBody>
          <a:bodyPr/>
          <a:lstStyle/>
          <a:p>
            <a:r>
              <a:rPr lang="en-AU" dirty="0"/>
              <a:t>Configuring OEM Interfaces</a:t>
            </a:r>
            <a:endParaRPr lang="en-US" dirty="0"/>
          </a:p>
        </p:txBody>
      </p:sp>
    </p:spTree>
    <p:extLst>
      <p:ext uri="{BB962C8B-B14F-4D97-AF65-F5344CB8AC3E}">
        <p14:creationId xmlns:p14="http://schemas.microsoft.com/office/powerpoint/2010/main" val="28780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wrap="square">
            <a:normAutofit/>
          </a:bodyPr>
          <a:lstStyle/>
          <a:p>
            <a:r>
              <a:rPr lang="en-US" dirty="0"/>
              <a:t>Check that JAMS is receiving OEM values for configured sensors.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kumimoji="0" lang="en-AU" b="1" i="0" u="none" strike="noStrike" kern="1200" cap="none" spc="0" normalizeH="0" baseline="0" noProof="0">
                <a:ln>
                  <a:noFill/>
                </a:ln>
                <a:effectLst/>
                <a:uLnTx/>
                <a:uFillTx/>
              </a:rPr>
              <a:t>Configuring OEM Interfaces</a:t>
            </a:r>
            <a:endParaRPr lang="en-AU"/>
          </a:p>
        </p:txBody>
      </p:sp>
      <p:pic>
        <p:nvPicPr>
          <p:cNvPr id="9" name="Picture 8">
            <a:extLst>
              <a:ext uri="{FF2B5EF4-FFF2-40B4-BE49-F238E27FC236}">
                <a16:creationId xmlns:a16="http://schemas.microsoft.com/office/drawing/2014/main" id="{C4F36D82-7EEE-4ECA-B2A7-137C15EB6B9B}"/>
              </a:ext>
            </a:extLst>
          </p:cNvPr>
          <p:cNvPicPr>
            <a:picLocks noChangeAspect="1"/>
          </p:cNvPicPr>
          <p:nvPr/>
        </p:nvPicPr>
        <p:blipFill>
          <a:blip r:embed="rId3"/>
          <a:stretch>
            <a:fillRect/>
          </a:stretch>
        </p:blipFill>
        <p:spPr>
          <a:xfrm>
            <a:off x="4873846" y="1524000"/>
            <a:ext cx="2444308" cy="4354513"/>
          </a:xfrm>
          <a:prstGeom prst="rect">
            <a:avLst/>
          </a:prstGeom>
          <a:noFill/>
        </p:spPr>
      </p:pic>
    </p:spTree>
    <p:extLst>
      <p:ext uri="{BB962C8B-B14F-4D97-AF65-F5344CB8AC3E}">
        <p14:creationId xmlns:p14="http://schemas.microsoft.com/office/powerpoint/2010/main" val="349318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4490F27A-8CCE-3ABA-3EF3-101C66B11659}"/>
              </a:ext>
            </a:extLst>
          </p:cNvPr>
          <p:cNvSpPr>
            <a:spLocks noGrp="1"/>
          </p:cNvSpPr>
          <p:nvPr>
            <p:ph type="body" sz="quarter" idx="20"/>
          </p:nvPr>
        </p:nvSpPr>
        <p:spPr>
          <a:xfrm>
            <a:off x="609601" y="1019833"/>
            <a:ext cx="10972800" cy="369332"/>
          </a:xfrm>
        </p:spPr>
        <p:txBody>
          <a:bodyPr/>
          <a:lstStyle/>
          <a:p>
            <a:r>
              <a:rPr lang="en-US" dirty="0"/>
              <a:t>Check that OP Pro Manager is showing OEM interface values for configured sensors. </a:t>
            </a:r>
          </a:p>
        </p:txBody>
      </p:sp>
      <p:sp>
        <p:nvSpPr>
          <p:cNvPr id="2" name="Title 1">
            <a:extLst>
              <a:ext uri="{FF2B5EF4-FFF2-40B4-BE49-F238E27FC236}">
                <a16:creationId xmlns:a16="http://schemas.microsoft.com/office/drawing/2014/main" id="{FCC3D7B0-BF21-E88D-71FE-15AFA931EA48}"/>
              </a:ext>
            </a:extLst>
          </p:cNvPr>
          <p:cNvSpPr>
            <a:spLocks noGrp="1"/>
          </p:cNvSpPr>
          <p:nvPr>
            <p:ph type="title"/>
          </p:nvPr>
        </p:nvSpPr>
        <p:spPr>
          <a:xfrm>
            <a:off x="609600" y="609600"/>
            <a:ext cx="10972800" cy="410233"/>
          </a:xfrm>
        </p:spPr>
        <p:txBody>
          <a:bodyPr anchor="t">
            <a:normAutofit/>
          </a:bodyPr>
          <a:lstStyle/>
          <a:p>
            <a:r>
              <a:rPr kumimoji="0" lang="en-AU" sz="2400" b="1" i="0" u="none" strike="noStrike" kern="120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Configuring OEM Interfaces</a:t>
            </a:r>
            <a:endParaRPr lang="en-AU" sz="1300" dirty="0"/>
          </a:p>
        </p:txBody>
      </p:sp>
      <p:pic>
        <p:nvPicPr>
          <p:cNvPr id="4" name="Picture 3">
            <a:extLst>
              <a:ext uri="{FF2B5EF4-FFF2-40B4-BE49-F238E27FC236}">
                <a16:creationId xmlns:a16="http://schemas.microsoft.com/office/drawing/2014/main" id="{2B9C6175-82E4-4189-9D4F-D6ACB4E683F0}"/>
              </a:ext>
            </a:extLst>
          </p:cNvPr>
          <p:cNvPicPr>
            <a:picLocks noChangeAspect="1"/>
          </p:cNvPicPr>
          <p:nvPr/>
        </p:nvPicPr>
        <p:blipFill>
          <a:blip r:embed="rId3"/>
          <a:stretch>
            <a:fillRect/>
          </a:stretch>
        </p:blipFill>
        <p:spPr>
          <a:xfrm>
            <a:off x="609600" y="1698721"/>
            <a:ext cx="10972800" cy="4005071"/>
          </a:xfrm>
          <a:prstGeom prst="rect">
            <a:avLst/>
          </a:prstGeom>
          <a:noFill/>
        </p:spPr>
      </p:pic>
    </p:spTree>
    <p:extLst>
      <p:ext uri="{BB962C8B-B14F-4D97-AF65-F5344CB8AC3E}">
        <p14:creationId xmlns:p14="http://schemas.microsoft.com/office/powerpoint/2010/main" val="248961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OEM interfaces</a:t>
            </a:r>
            <a:br>
              <a:rPr lang="en-AU" dirty="0"/>
            </a:br>
            <a:endParaRPr lang="en-AU" dirty="0"/>
          </a:p>
        </p:txBody>
      </p:sp>
      <p:pic>
        <p:nvPicPr>
          <p:cNvPr id="8" name="Picture 7">
            <a:extLst>
              <a:ext uri="{FF2B5EF4-FFF2-40B4-BE49-F238E27FC236}">
                <a16:creationId xmlns:a16="http://schemas.microsoft.com/office/drawing/2014/main" id="{FA4C65D9-1006-42D3-A90F-1AAAC49DEB80}"/>
              </a:ext>
            </a:extLst>
          </p:cNvPr>
          <p:cNvPicPr>
            <a:picLocks noChangeAspect="1"/>
          </p:cNvPicPr>
          <p:nvPr/>
        </p:nvPicPr>
        <p:blipFill>
          <a:blip r:embed="rId3"/>
          <a:stretch>
            <a:fillRect/>
          </a:stretch>
        </p:blipFill>
        <p:spPr>
          <a:xfrm>
            <a:off x="5176009" y="4870172"/>
            <a:ext cx="1280855" cy="834045"/>
          </a:xfrm>
          <a:prstGeom prst="rect">
            <a:avLst/>
          </a:prstGeom>
        </p:spPr>
      </p:pic>
      <p:sp>
        <p:nvSpPr>
          <p:cNvPr id="10" name="Rectangle: Rounded Corners 9">
            <a:extLst>
              <a:ext uri="{FF2B5EF4-FFF2-40B4-BE49-F238E27FC236}">
                <a16:creationId xmlns:a16="http://schemas.microsoft.com/office/drawing/2014/main" id="{7D4E0C1C-4E50-4C7D-A11E-C00A56B61107}"/>
              </a:ext>
            </a:extLst>
          </p:cNvPr>
          <p:cNvSpPr/>
          <p:nvPr/>
        </p:nvSpPr>
        <p:spPr>
          <a:xfrm>
            <a:off x="3064516" y="5025786"/>
            <a:ext cx="1071134" cy="490775"/>
          </a:xfrm>
          <a:prstGeom prst="roundRect">
            <a:avLst/>
          </a:prstGeom>
          <a:solidFill>
            <a:srgbClr val="19AA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JAMS</a:t>
            </a:r>
          </a:p>
        </p:txBody>
      </p:sp>
      <p:pic>
        <p:nvPicPr>
          <p:cNvPr id="12" name="Picture 11">
            <a:extLst>
              <a:ext uri="{FF2B5EF4-FFF2-40B4-BE49-F238E27FC236}">
                <a16:creationId xmlns:a16="http://schemas.microsoft.com/office/drawing/2014/main" id="{3E8E3920-AD99-440D-A26B-A1D98C5CBE19}"/>
              </a:ext>
            </a:extLst>
          </p:cNvPr>
          <p:cNvPicPr>
            <a:picLocks noChangeAspect="1"/>
          </p:cNvPicPr>
          <p:nvPr/>
        </p:nvPicPr>
        <p:blipFill>
          <a:blip r:embed="rId4"/>
          <a:stretch>
            <a:fillRect/>
          </a:stretch>
        </p:blipFill>
        <p:spPr>
          <a:xfrm>
            <a:off x="2823687" y="3196634"/>
            <a:ext cx="1552792" cy="1086002"/>
          </a:xfrm>
          <a:prstGeom prst="rect">
            <a:avLst/>
          </a:prstGeom>
        </p:spPr>
      </p:pic>
      <p:pic>
        <p:nvPicPr>
          <p:cNvPr id="15" name="Picture 14" descr="A picture containing indoor, yellow, several&#10;&#10;Description automatically generated">
            <a:extLst>
              <a:ext uri="{FF2B5EF4-FFF2-40B4-BE49-F238E27FC236}">
                <a16:creationId xmlns:a16="http://schemas.microsoft.com/office/drawing/2014/main" id="{AFCB5E41-AE43-4AC8-AFF1-8647CFA30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24918" y="1275609"/>
            <a:ext cx="2395077" cy="1796308"/>
          </a:xfrm>
          <a:prstGeom prst="rect">
            <a:avLst/>
          </a:prstGeom>
        </p:spPr>
      </p:pic>
      <p:pic>
        <p:nvPicPr>
          <p:cNvPr id="17" name="Picture 16">
            <a:extLst>
              <a:ext uri="{FF2B5EF4-FFF2-40B4-BE49-F238E27FC236}">
                <a16:creationId xmlns:a16="http://schemas.microsoft.com/office/drawing/2014/main" id="{79C1DB88-8CDF-4440-AE74-F72655F36B8E}"/>
              </a:ext>
            </a:extLst>
          </p:cNvPr>
          <p:cNvPicPr>
            <a:picLocks noChangeAspect="1"/>
          </p:cNvPicPr>
          <p:nvPr/>
        </p:nvPicPr>
        <p:blipFill>
          <a:blip r:embed="rId6"/>
          <a:stretch>
            <a:fillRect/>
          </a:stretch>
        </p:blipFill>
        <p:spPr>
          <a:xfrm>
            <a:off x="3164341" y="1463868"/>
            <a:ext cx="2955271" cy="1487378"/>
          </a:xfrm>
          <a:prstGeom prst="rect">
            <a:avLst/>
          </a:prstGeom>
        </p:spPr>
      </p:pic>
      <p:cxnSp>
        <p:nvCxnSpPr>
          <p:cNvPr id="19" name="Straight Arrow Connector 18">
            <a:extLst>
              <a:ext uri="{FF2B5EF4-FFF2-40B4-BE49-F238E27FC236}">
                <a16:creationId xmlns:a16="http://schemas.microsoft.com/office/drawing/2014/main" id="{C46E4054-1682-4A50-81F5-A01E70E277BA}"/>
              </a:ext>
            </a:extLst>
          </p:cNvPr>
          <p:cNvCxnSpPr>
            <a:stCxn id="12" idx="2"/>
            <a:endCxn id="10" idx="0"/>
          </p:cNvCxnSpPr>
          <p:nvPr/>
        </p:nvCxnSpPr>
        <p:spPr>
          <a:xfrm>
            <a:off x="3600083" y="4282636"/>
            <a:ext cx="0" cy="74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6B73B5-F67E-4E51-B54E-CEDAA93841BA}"/>
              </a:ext>
            </a:extLst>
          </p:cNvPr>
          <p:cNvCxnSpPr>
            <a:stCxn id="10" idx="3"/>
            <a:endCxn id="8" idx="1"/>
          </p:cNvCxnSpPr>
          <p:nvPr/>
        </p:nvCxnSpPr>
        <p:spPr>
          <a:xfrm>
            <a:off x="4135650" y="5271174"/>
            <a:ext cx="1040359" cy="1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0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46BBDF1-9BB5-403C-8C48-5379B183A3C8}"/>
              </a:ext>
            </a:extLst>
          </p:cNvPr>
          <p:cNvSpPr txBox="1">
            <a:spLocks/>
          </p:cNvSpPr>
          <p:nvPr/>
        </p:nvSpPr>
        <p:spPr>
          <a:xfrm>
            <a:off x="625642" y="1022685"/>
            <a:ext cx="10987941" cy="5041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800">
              <a:solidFill>
                <a:schemeClr val="tx2">
                  <a:lumMod val="75000"/>
                </a:schemeClr>
              </a:solidFill>
            </a:endParaRPr>
          </a:p>
        </p:txBody>
      </p:sp>
      <p:sp>
        <p:nvSpPr>
          <p:cNvPr id="2" name="Title 1">
            <a:extLst>
              <a:ext uri="{FF2B5EF4-FFF2-40B4-BE49-F238E27FC236}">
                <a16:creationId xmlns:a16="http://schemas.microsoft.com/office/drawing/2014/main" id="{0B4F163B-765B-D2EC-AB00-85FB98CF2723}"/>
              </a:ext>
            </a:extLst>
          </p:cNvPr>
          <p:cNvSpPr>
            <a:spLocks noGrp="1"/>
          </p:cNvSpPr>
          <p:nvPr>
            <p:ph type="title"/>
          </p:nvPr>
        </p:nvSpPr>
        <p:spPr/>
        <p:txBody>
          <a:bodyPr/>
          <a:lstStyle/>
          <a:p>
            <a:r>
              <a:rPr lang="en-AU" dirty="0"/>
              <a:t>Troubleshooting CAN OEM interfaces</a:t>
            </a:r>
            <a:br>
              <a:rPr lang="en-AU" dirty="0"/>
            </a:br>
            <a:endParaRPr lang="en-AU" dirty="0"/>
          </a:p>
        </p:txBody>
      </p:sp>
      <p:sp>
        <p:nvSpPr>
          <p:cNvPr id="329" name="Text Placeholder 1">
            <a:extLst>
              <a:ext uri="{FF2B5EF4-FFF2-40B4-BE49-F238E27FC236}">
                <a16:creationId xmlns:a16="http://schemas.microsoft.com/office/drawing/2014/main" id="{3E09A00D-CAB2-4699-B37B-0B7F34CD5117}"/>
              </a:ext>
            </a:extLst>
          </p:cNvPr>
          <p:cNvSpPr>
            <a:spLocks noGrp="1"/>
          </p:cNvSpPr>
          <p:nvPr>
            <p:ph type="body" sz="quarter" idx="20"/>
          </p:nvPr>
        </p:nvSpPr>
        <p:spPr>
          <a:xfrm>
            <a:off x="489856" y="1643319"/>
            <a:ext cx="5486399" cy="1217769"/>
          </a:xfrm>
        </p:spPr>
        <p:txBody>
          <a:bodyPr/>
          <a:lstStyle/>
          <a:p>
            <a:pPr marL="342900" indent="-342900">
              <a:buFont typeface="Arial" panose="020B0604020202020204" pitchFamily="34" charset="0"/>
              <a:buChar char="•"/>
            </a:pPr>
            <a:r>
              <a:rPr lang="en-US" dirty="0"/>
              <a:t>Check that CAN port in Core hub is receiving raw data from OEM interface.</a:t>
            </a:r>
          </a:p>
          <a:p>
            <a:pPr marL="914400" lvl="2" indent="0">
              <a:buNone/>
            </a:pPr>
            <a:r>
              <a:rPr lang="en-US" sz="1600" dirty="0" err="1"/>
              <a:t>candump</a:t>
            </a:r>
            <a:r>
              <a:rPr lang="en-US" sz="1600" dirty="0"/>
              <a:t> can2</a:t>
            </a:r>
          </a:p>
          <a:p>
            <a:pPr marL="914400" lvl="2" indent="0">
              <a:buNone/>
            </a:pPr>
            <a:endParaRPr lang="en-US" sz="1600" dirty="0"/>
          </a:p>
        </p:txBody>
      </p:sp>
      <p:pic>
        <p:nvPicPr>
          <p:cNvPr id="4" name="Picture 3">
            <a:extLst>
              <a:ext uri="{FF2B5EF4-FFF2-40B4-BE49-F238E27FC236}">
                <a16:creationId xmlns:a16="http://schemas.microsoft.com/office/drawing/2014/main" id="{505875F2-6CB6-4E24-A8D5-6C45B90D1AE8}"/>
              </a:ext>
            </a:extLst>
          </p:cNvPr>
          <p:cNvPicPr>
            <a:picLocks noChangeAspect="1"/>
          </p:cNvPicPr>
          <p:nvPr/>
        </p:nvPicPr>
        <p:blipFill>
          <a:blip r:embed="rId3"/>
          <a:stretch>
            <a:fillRect/>
          </a:stretch>
        </p:blipFill>
        <p:spPr>
          <a:xfrm>
            <a:off x="6893731" y="1022506"/>
            <a:ext cx="4545600" cy="4812987"/>
          </a:xfrm>
          <a:prstGeom prst="rect">
            <a:avLst/>
          </a:prstGeom>
        </p:spPr>
      </p:pic>
      <p:pic>
        <p:nvPicPr>
          <p:cNvPr id="6" name="Picture 5">
            <a:extLst>
              <a:ext uri="{FF2B5EF4-FFF2-40B4-BE49-F238E27FC236}">
                <a16:creationId xmlns:a16="http://schemas.microsoft.com/office/drawing/2014/main" id="{4F8D0A3F-D7D8-4AE9-8B9B-B725FFAE0C67}"/>
              </a:ext>
            </a:extLst>
          </p:cNvPr>
          <p:cNvPicPr>
            <a:picLocks noChangeAspect="1"/>
          </p:cNvPicPr>
          <p:nvPr/>
        </p:nvPicPr>
        <p:blipFill>
          <a:blip r:embed="rId4"/>
          <a:stretch>
            <a:fillRect/>
          </a:stretch>
        </p:blipFill>
        <p:spPr>
          <a:xfrm>
            <a:off x="952043" y="4749147"/>
            <a:ext cx="1070940" cy="749001"/>
          </a:xfrm>
          <a:prstGeom prst="rect">
            <a:avLst/>
          </a:prstGeom>
        </p:spPr>
      </p:pic>
      <p:pic>
        <p:nvPicPr>
          <p:cNvPr id="8" name="Picture 7" descr="A picture containing indoor, yellow, several&#10;&#10;Description automatically generated">
            <a:extLst>
              <a:ext uri="{FF2B5EF4-FFF2-40B4-BE49-F238E27FC236}">
                <a16:creationId xmlns:a16="http://schemas.microsoft.com/office/drawing/2014/main" id="{474B3FBF-8EB9-4DAF-A31E-68A0E703A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62534" y="3377468"/>
            <a:ext cx="1651853" cy="1238890"/>
          </a:xfrm>
          <a:prstGeom prst="rect">
            <a:avLst/>
          </a:prstGeom>
        </p:spPr>
      </p:pic>
      <p:pic>
        <p:nvPicPr>
          <p:cNvPr id="9" name="Picture 8">
            <a:extLst>
              <a:ext uri="{FF2B5EF4-FFF2-40B4-BE49-F238E27FC236}">
                <a16:creationId xmlns:a16="http://schemas.microsoft.com/office/drawing/2014/main" id="{FD3D01CA-7C75-4E8C-869C-13A039099808}"/>
              </a:ext>
            </a:extLst>
          </p:cNvPr>
          <p:cNvPicPr>
            <a:picLocks noChangeAspect="1"/>
          </p:cNvPicPr>
          <p:nvPr/>
        </p:nvPicPr>
        <p:blipFill>
          <a:blip r:embed="rId6"/>
          <a:stretch>
            <a:fillRect/>
          </a:stretch>
        </p:blipFill>
        <p:spPr>
          <a:xfrm>
            <a:off x="1250071" y="3577827"/>
            <a:ext cx="2038211" cy="1025825"/>
          </a:xfrm>
          <a:prstGeom prst="rect">
            <a:avLst/>
          </a:prstGeom>
        </p:spPr>
      </p:pic>
    </p:spTree>
    <p:extLst>
      <p:ext uri="{BB962C8B-B14F-4D97-AF65-F5344CB8AC3E}">
        <p14:creationId xmlns:p14="http://schemas.microsoft.com/office/powerpoint/2010/main" val="3417036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89CCE35-19A1-4AEB-A8FC-892B3EC6E88C}">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287</TotalTime>
  <Words>531</Words>
  <Application>Microsoft Office PowerPoint</Application>
  <PresentationFormat>Widescreen</PresentationFormat>
  <Paragraphs>107</Paragraphs>
  <Slides>23</Slides>
  <Notes>20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23</vt:i4>
      </vt:variant>
    </vt:vector>
  </HeadingPairs>
  <TitlesOfParts>
    <vt:vector size="37"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Configuring OEM Interfaces</vt:lpstr>
      <vt:lpstr>Configuring OEM Interfaces</vt:lpstr>
      <vt:lpstr>Configuring OEM Interfaces</vt:lpstr>
      <vt:lpstr>Configuring OEM Interfaces</vt:lpstr>
      <vt:lpstr>Configuring OEM Interfaces</vt:lpstr>
      <vt:lpstr>Troubleshooting OEM interfaces </vt:lpstr>
      <vt:lpstr>Troubleshooting CAN OEM interfaces </vt:lpstr>
      <vt:lpstr>Troubleshooting CAN OEM interfaces </vt:lpstr>
      <vt:lpstr>Troubleshooting CAN OEM interfaces </vt:lpstr>
      <vt:lpstr>Troubleshooting CAN OEM interfaces </vt:lpstr>
      <vt:lpstr>Troubleshooting CAN OEM interfaces </vt:lpstr>
      <vt:lpstr>Troubleshooting CAN OEM interfaces </vt:lpstr>
      <vt:lpstr>Troubleshooting Serial OEM interfaces </vt:lpstr>
      <vt:lpstr>Troubleshooting Serial OEM interfaces </vt:lpstr>
      <vt:lpstr>Troubleshooting Serial OEM interfaces </vt:lpstr>
      <vt:lpstr>Troubleshooting Serial OEM interfaces </vt:lpstr>
      <vt:lpstr>Troubleshooting Serial OEM interfaces </vt:lpstr>
      <vt:lpstr>Troubleshooting Serial OEM interfaces </vt:lpstr>
      <vt:lpstr>Configuring OEM Interfaces - Questions</vt:lpstr>
      <vt:lpstr>Configuring OEM Interfaces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59</cp:revision>
  <dcterms:created xsi:type="dcterms:W3CDTF">2020-07-03T01:27:14Z</dcterms:created>
  <dcterms:modified xsi:type="dcterms:W3CDTF">2022-10-09T06:36:39Z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ies>
</file>